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Override3.xml" ContentType="application/vnd.openxmlformats-officedocument.themeOverride+xml"/>
  <Default Extension="rels" ContentType="application/vnd.openxmlformats-package.relationships+xml"/>
  <Default Extension="xml" ContentType="application/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Override2.xml" ContentType="application/vnd.openxmlformats-officedocument.themeOverride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  <p:sldMasterId id="2147483732" r:id="rId2"/>
    <p:sldMasterId id="2147483744" r:id="rId3"/>
    <p:sldMasterId id="2147483756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7" r:id="rId15"/>
    <p:sldId id="269" r:id="rId16"/>
    <p:sldId id="270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48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themeOverride" Target="../theme/themeOverride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5" name="Прямоугольник 18"/>
          <p:cNvSpPr>
            <a:spLocks noChangeArrowheads="1"/>
          </p:cNvSpPr>
          <p:nvPr/>
        </p:nvSpPr>
        <p:spPr bwMode="white">
          <a:xfrm>
            <a:off x="8991600" y="3175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7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" name="Прямоугольник 11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1" name="Прямая соединительная линия 6"/>
          <p:cNvSpPr>
            <a:spLocks noChangeShapeType="1"/>
          </p:cNvSpPr>
          <p:nvPr/>
        </p:nvSpPr>
        <p:spPr bwMode="auto">
          <a:xfrm>
            <a:off x="155575" y="241935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4267200" y="211455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Овал 13"/>
          <p:cNvSpPr/>
          <p:nvPr/>
        </p:nvSpPr>
        <p:spPr>
          <a:xfrm>
            <a:off x="4362450" y="2209800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5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2A0888-69B7-4650-969B-3FE5600CC87E}" type="datetimeFigureOut">
              <a:rPr lang="ru-RU"/>
              <a:pPr>
                <a:defRPr/>
              </a:pPr>
              <a:t>16.08.2011</a:t>
            </a:fld>
            <a:endParaRPr lang="ru-RU"/>
          </a:p>
        </p:txBody>
      </p:sp>
      <p:sp>
        <p:nvSpPr>
          <p:cNvPr id="16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8688"/>
            <a:ext cx="457200" cy="441325"/>
          </a:xfrm>
        </p:spPr>
        <p:txBody>
          <a:bodyPr/>
          <a:lstStyle>
            <a:lvl1pPr>
              <a:defRPr smtClean="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17AF3893-7C47-4E9C-B21E-E6CA7E519E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F2BCCE-A6DD-4FF9-86A3-8AECE7E16FF4}" type="datetimeFigureOut">
              <a:rPr lang="ru-RU"/>
              <a:pPr>
                <a:defRPr/>
              </a:pPr>
              <a:t>16.08.2011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BAE454-35EA-4154-BE72-B398B5D593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5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57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7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рямоугольник 10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9" name="Прямоугольник 11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0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137" y="3278188"/>
            <a:ext cx="6245225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1" name="Овал 13"/>
          <p:cNvSpPr/>
          <p:nvPr/>
        </p:nvSpPr>
        <p:spPr>
          <a:xfrm>
            <a:off x="6838950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Овал 14"/>
          <p:cNvSpPr/>
          <p:nvPr/>
        </p:nvSpPr>
        <p:spPr>
          <a:xfrm>
            <a:off x="6934200" y="3021013"/>
            <a:ext cx="420688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6915150" y="3009900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0B8212-3E36-4C5C-B09E-EA23011038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426250-7A0F-4D1E-9E45-8CEE781481B2}" type="datetimeFigureOut">
              <a:rPr lang="ru-RU"/>
              <a:pPr>
                <a:defRPr/>
              </a:pPr>
              <a:t>16.08.2011</a:t>
            </a:fld>
            <a:endParaRPr lang="ru-RU"/>
          </a:p>
        </p:txBody>
      </p:sp>
      <p:sp>
        <p:nvSpPr>
          <p:cNvPr id="15" name="Нижний колонтитул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52C7D8-92ED-4D3B-8B4B-307E19543257}" type="datetimeFigureOut">
              <a:rPr lang="ru-RU"/>
              <a:pPr>
                <a:defRPr/>
              </a:pPr>
              <a:t>16.08.2011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0D3958-DAEB-4862-BBE2-00BF12232B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6D284A-CCF2-4E2F-B3E1-F4B48FC20C47}" type="datetimeFigureOut">
              <a:rPr lang="ru-RU"/>
              <a:pPr>
                <a:defRPr/>
              </a:pPr>
              <a:t>16.08.2011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DEC333-6007-4393-B4A9-86D0AF1931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5FBC53-F590-4367-99B4-A72E1B259C5F}" type="datetimeFigureOut">
              <a:rPr lang="ru-RU"/>
              <a:pPr>
                <a:defRPr/>
              </a:pPr>
              <a:t>16.08.2011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8752F5-E7CD-46E8-A7FB-127F55ECE7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D2DF8D-5062-4D1E-92AE-D3504C608091}" type="datetimeFigureOut">
              <a:rPr lang="ru-RU"/>
              <a:pPr>
                <a:defRPr/>
              </a:pPr>
              <a:t>16.08.2011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F3FA87-40E4-46B7-BD4C-90B1EDB752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23C10-DDB7-4C98-A123-4F9797C7D8B4}" type="datetimeFigureOut">
              <a:rPr lang="ru-RU"/>
              <a:pPr>
                <a:defRPr/>
              </a:pPr>
              <a:t>16.08.2011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983E6A-A994-4E9E-B592-64C414F217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DE1F50-0879-4A0B-A016-FA49B7FAF857}" type="datetimeFigureOut">
              <a:rPr lang="ru-RU"/>
              <a:pPr>
                <a:defRPr/>
              </a:pPr>
              <a:t>16.08.2011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1D3BA0-292F-4210-88C0-7E36A6DC12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CB6AAE-B098-4975-94FC-75F26E4244ED}" type="datetimeFigureOut">
              <a:rPr lang="ru-RU"/>
              <a:pPr>
                <a:defRPr/>
              </a:pPr>
              <a:t>16.08.2011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FE7255-DDA1-4AEF-8791-4E519458F2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9AD269-8000-4113-9D61-FEF06135107A}" type="datetimeFigureOut">
              <a:rPr lang="ru-RU"/>
              <a:pPr>
                <a:defRPr/>
              </a:pPr>
              <a:t>16.08.2011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856E74-DD0E-4BFB-9F71-4A3C546F34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F690CB-450A-46EB-AE25-590BBDAEA26C}" type="datetimeFigureOut">
              <a:rPr lang="ru-RU"/>
              <a:pPr>
                <a:defRPr/>
              </a:pPr>
              <a:t>16.08.2011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2450" y="1027113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5D3F71-B947-43D6-8B3E-8DF13859DE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ый треугольник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B25AF3-2393-43FD-9329-EDB5749813B1}" type="datetimeFigureOut">
              <a:rPr lang="ru-RU"/>
              <a:pPr>
                <a:defRPr/>
              </a:pPr>
              <a:t>16.08.2011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0B439B-D60E-4EEF-AC76-6EC693A00B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19BA04-B354-4FDF-90FC-4027ACBB0D09}" type="datetimeFigureOut">
              <a:rPr lang="ru-RU"/>
              <a:pPr>
                <a:defRPr/>
              </a:pPr>
              <a:t>16.08.2011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DA4182-17E2-44E8-983F-8AE46013F2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166D86-8A87-477B-8350-972C2261244E}" type="datetimeFigureOut">
              <a:rPr lang="ru-RU"/>
              <a:pPr>
                <a:defRPr/>
              </a:pPr>
              <a:t>16.08.2011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B4B0CD-0D7B-48FC-BFED-3F4AEFDE7C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25399D-AFCF-40A3-86DB-B7CE1D7F0B3B}" type="datetimeFigureOut">
              <a:rPr lang="ru-RU"/>
              <a:pPr>
                <a:defRPr/>
              </a:pPr>
              <a:t>16.08.2011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10349F-362A-4B92-9AC2-BF5FEE8736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98AB73-EB87-4F7D-91B6-FA348BA06B4B}" type="datetimeFigureOut">
              <a:rPr lang="ru-RU"/>
              <a:pPr>
                <a:defRPr/>
              </a:pPr>
              <a:t>16.08.2011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0CFD9-42F6-4A16-AC45-CDE267CDDC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10A786-DCEB-4A31-92E2-00D74CE9ACD4}" type="datetimeFigureOut">
              <a:rPr lang="ru-RU"/>
              <a:pPr>
                <a:defRPr/>
              </a:pPr>
              <a:t>16.08.2011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84D8E7-1277-4CE0-B772-DE81F6E050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05A286-F3B0-4123-86D4-9918B16E951A}" type="datetimeFigureOut">
              <a:rPr lang="ru-RU"/>
              <a:pPr>
                <a:defRPr/>
              </a:pPr>
              <a:t>16.08.2011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EACBA7-A875-40E6-9822-F0C461B55F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58B103-4348-451F-BD25-D32568905CAC}" type="datetimeFigureOut">
              <a:rPr lang="ru-RU"/>
              <a:pPr>
                <a:defRPr/>
              </a:pPr>
              <a:t>16.08.2011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813CF0-B970-4800-AC46-065DF0138A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65CAB5-585C-46A6-907C-BDCEA879D0A3}" type="datetimeFigureOut">
              <a:rPr lang="ru-RU"/>
              <a:pPr>
                <a:defRPr/>
              </a:pPr>
              <a:t>16.08.2011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32F49E-117A-4F21-A73D-4B980404FE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47045D-81A8-4E3C-8ABF-37B6AEB2F1B4}" type="datetimeFigureOut">
              <a:rPr lang="ru-RU"/>
              <a:pPr>
                <a:defRPr/>
              </a:pPr>
              <a:t>16.08.2011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5B8F2-9DB3-407F-B5AA-1A999ED3C4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7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2850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9" name="Прямоугольник 11"/>
          <p:cNvSpPr>
            <a:spLocks noChangeArrowheads="1"/>
          </p:cNvSpPr>
          <p:nvPr/>
        </p:nvSpPr>
        <p:spPr bwMode="auto">
          <a:xfrm>
            <a:off x="155575" y="142875"/>
            <a:ext cx="8832850" cy="213995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" name="Прямоугольник 12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1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2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3" name="Овал 9"/>
          <p:cNvSpPr/>
          <p:nvPr/>
        </p:nvSpPr>
        <p:spPr>
          <a:xfrm>
            <a:off x="4267200" y="211455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Овал 10"/>
          <p:cNvSpPr/>
          <p:nvPr/>
        </p:nvSpPr>
        <p:spPr>
          <a:xfrm>
            <a:off x="4362450" y="2209800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963145-5235-48E3-B61B-8DE40CFB41BA}" type="datetimeFigureOut">
              <a:rPr lang="ru-RU"/>
              <a:pPr>
                <a:defRPr/>
              </a:pPr>
              <a:t>16.08.2011</a:t>
            </a:fld>
            <a:endParaRPr lang="ru-RU"/>
          </a:p>
        </p:txBody>
      </p:sp>
      <p:sp>
        <p:nvSpPr>
          <p:cNvPr id="1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8688"/>
            <a:ext cx="457200" cy="441325"/>
          </a:xfrm>
        </p:spPr>
        <p:txBody>
          <a:bodyPr/>
          <a:lstStyle>
            <a:lvl1pPr>
              <a:defRPr smtClean="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D3095407-D59C-4EE8-9902-F3905F2ADE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BDD0F9-43EB-4C28-B0D8-9BABC685A0BF}" type="datetimeFigureOut">
              <a:rPr lang="ru-RU"/>
              <a:pPr>
                <a:defRPr/>
              </a:pPr>
              <a:t>16.08.2011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27FBDD-B08F-4CA5-921E-7E229E51A6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A97E43-EE9D-4B41-99BC-2D68BE6BBCD7}" type="datetimeFigureOut">
              <a:rPr lang="ru-RU"/>
              <a:pPr>
                <a:defRPr/>
              </a:pPr>
              <a:t>16.08.2011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6461DC-5818-4FA0-BE85-599023F6E5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6DDD2B-C011-44DB-BB0E-D73D3FA4249E}" type="datetimeFigureOut">
              <a:rPr lang="ru-RU"/>
              <a:pPr>
                <a:defRPr/>
              </a:pPr>
              <a:t>16.08.2011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8280E6-FE4A-4A72-B48E-6891B98DD1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950C4B-4D68-4425-B7D1-50531D4E7DE0}" type="datetimeFigureOut">
              <a:rPr lang="ru-RU"/>
              <a:pPr>
                <a:defRPr/>
              </a:pPr>
              <a:t>16.08.2011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F37D5E-7DA6-454F-92C2-E8CB6B2ADD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>
            <a:noAutofit/>
          </a:bodyPr>
          <a:lstStyle>
            <a:lvl1pPr algn="r">
              <a:defRPr sz="4200"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30"/>
          <p:cNvSpPr>
            <a:spLocks noGrp="1"/>
          </p:cNvSpPr>
          <p:nvPr>
            <p:ph type="dt" sz="half" idx="10"/>
          </p:nvPr>
        </p:nvSpPr>
        <p:spPr>
          <a:xfrm>
            <a:off x="5870575" y="6557963"/>
            <a:ext cx="2003425" cy="22701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841E6117-D0F6-4C46-B77F-CA913CDD33ED}" type="datetimeFigureOut">
              <a:rPr lang="ru-RU"/>
              <a:pPr>
                <a:defRPr/>
              </a:pPr>
              <a:t>16.08.2011</a:t>
            </a:fld>
            <a:endParaRPr lang="ru-RU"/>
          </a:p>
        </p:txBody>
      </p:sp>
      <p:sp>
        <p:nvSpPr>
          <p:cNvPr id="7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63"/>
            <a:ext cx="2927350" cy="228600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350" y="6556375"/>
            <a:ext cx="588963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2D5EC245-9CDD-4912-AE92-0E388E78E6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56C050-0142-49B2-A251-4B0A277E05C2}" type="datetimeFigureOut">
              <a:rPr lang="ru-RU"/>
              <a:pPr>
                <a:defRPr/>
              </a:pPr>
              <a:t>16.08.2011</a:t>
            </a:fld>
            <a:endParaRPr lang="ru-RU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34CDE0-EA03-4BD9-9513-A9958EFE48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anchor="t"/>
          <a:lstStyle>
            <a:lvl1pPr algn="r">
              <a:buNone/>
              <a:defRPr sz="42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400" y="6556375"/>
            <a:ext cx="2001838" cy="227013"/>
          </a:xfrm>
        </p:spPr>
        <p:txBody>
          <a:bodyPr/>
          <a:lstStyle>
            <a:lvl1pPr>
              <a:defRPr smtClean="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5A4765B4-7694-49CC-A0CF-5FCD7C128925}" type="datetimeFigureOut">
              <a:rPr lang="ru-RU"/>
              <a:pPr>
                <a:defRPr/>
              </a:pPr>
              <a:t>16.08.2011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138" y="6556375"/>
            <a:ext cx="2895600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4175" y="6554788"/>
            <a:ext cx="587375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AEF4C07-6367-494A-9A84-013AE4AD96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3DDD38-87A8-4728-A974-DAD39ADE2303}" type="datetimeFigureOut">
              <a:rPr lang="ru-RU"/>
              <a:pPr>
                <a:defRPr/>
              </a:pPr>
              <a:t>16.08.2011</a:t>
            </a:fld>
            <a:endParaRPr lang="ru-RU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0FCEC0-5759-4649-ADB0-24951B3E29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2168B4-6B9E-402A-9FFA-62927666BA94}" type="datetimeFigureOut">
              <a:rPr lang="ru-RU"/>
              <a:pPr>
                <a:defRPr/>
              </a:pPr>
              <a:t>16.08.2011</a:t>
            </a:fld>
            <a:endParaRPr lang="ru-RU"/>
          </a:p>
        </p:txBody>
      </p:sp>
      <p:sp>
        <p:nvSpPr>
          <p:cNvPr id="8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E12AAA-1D59-420A-8987-6F8C229C33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5D6-D445-45C7-A167-84930546EC09}" type="datetimeFigureOut">
              <a:rPr lang="ru-RU"/>
              <a:pPr>
                <a:defRPr/>
              </a:pPr>
              <a:t>16.08.2011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26FD15-F7F2-4532-8530-6F7DDC3D92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2475" y="1576388"/>
            <a:ext cx="9525" cy="481806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10325"/>
            <a:ext cx="30448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7B97AD-6E9D-427B-A4DB-FD69D0D1B059}" type="datetimeFigureOut">
              <a:rPr lang="ru-RU"/>
              <a:pPr>
                <a:defRPr/>
              </a:pPr>
              <a:t>16.08.2011</a:t>
            </a:fld>
            <a:endParaRPr lang="ru-RU"/>
          </a:p>
        </p:txBody>
      </p:sp>
      <p:sp>
        <p:nvSpPr>
          <p:cNvPr id="7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4EC7F6-C354-4081-A9C2-5789A0E5CD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497C2B-5CED-4277-9A4F-E6329A378CCF}" type="datetimeFigureOut">
              <a:rPr lang="ru-RU"/>
              <a:pPr>
                <a:defRPr/>
              </a:pPr>
              <a:t>16.08.2011</a:t>
            </a:fld>
            <a:endParaRPr lang="ru-RU"/>
          </a:p>
        </p:txBody>
      </p:sp>
      <p:sp>
        <p:nvSpPr>
          <p:cNvPr id="3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7E9EB5-D69C-466B-821F-55973762A4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lIns="45720" tIns="0" rIns="0" bIns="0" spcCol="0" rtlCol="0" fromWordArt="0" forceAA="0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8FF6BD-85B7-4710-A08D-14014FD738BB}" type="datetimeFigureOut">
              <a:rPr lang="ru-RU"/>
              <a:pPr>
                <a:defRPr/>
              </a:pPr>
              <a:t>16.08.2011</a:t>
            </a:fld>
            <a:endParaRPr lang="ru-RU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5E589C-4386-4634-B743-E117BFB58F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7"/>
          <p:cNvSpPr/>
          <p:nvPr/>
        </p:nvSpPr>
        <p:spPr>
          <a:xfrm rot="21240000">
            <a:off x="598488" y="1004888"/>
            <a:ext cx="4319587" cy="4311650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8"/>
          <p:cNvSpPr/>
          <p:nvPr/>
        </p:nvSpPr>
        <p:spPr>
          <a:xfrm rot="21420000">
            <a:off x="596900" y="998538"/>
            <a:ext cx="4319588" cy="4313237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lIns="82296" tIns="0" rIns="0" bIns="0" spcCol="0" rtlCol="0" fromWordArt="0" forceAA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9AECFE7-6E96-4B71-820A-A4114F909026}" type="datetimeFigureOut">
              <a:rPr lang="ru-RU"/>
              <a:pPr>
                <a:defRPr/>
              </a:pPr>
              <a:t>16.08.2011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2596346-75C3-4464-B4B3-3876740643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090708-2244-4C14-B883-1B885993B861}" type="datetimeFigureOut">
              <a:rPr lang="ru-RU"/>
              <a:pPr>
                <a:defRPr/>
              </a:pPr>
              <a:t>16.08.2011</a:t>
            </a:fld>
            <a:endParaRPr lang="ru-RU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5BA319-784C-4200-914E-6117D1AB93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3388" y="6557963"/>
            <a:ext cx="2001837" cy="227012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769988A-0856-4877-BB85-3F5F68750DFE}" type="datetimeFigureOut">
              <a:rPr lang="ru-RU"/>
              <a:pPr>
                <a:defRPr/>
              </a:pPr>
              <a:t>16.08.2011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375"/>
            <a:ext cx="3657600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750" y="6553200"/>
            <a:ext cx="587375" cy="228600"/>
          </a:xfrm>
        </p:spPr>
        <p:txBody>
          <a:bodyPr/>
          <a:lstStyle>
            <a:lvl1pPr>
              <a:defRPr smtClean="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F8BB775D-7662-4644-A041-15F0F2FA04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825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1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Прямоугольник 10"/>
          <p:cNvSpPr/>
          <p:nvPr/>
        </p:nvSpPr>
        <p:spPr>
          <a:xfrm>
            <a:off x="152400" y="1371600"/>
            <a:ext cx="8832850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050" y="6391275"/>
            <a:ext cx="8832850" cy="31115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4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79525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5" name="Прямоугольник 17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6" name="Овал 24"/>
          <p:cNvSpPr/>
          <p:nvPr/>
        </p:nvSpPr>
        <p:spPr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7" name="Овал 26"/>
          <p:cNvSpPr/>
          <p:nvPr/>
        </p:nvSpPr>
        <p:spPr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8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AFD0CA-F388-4B5F-AB4B-0E57E911E1F6}" type="datetimeFigureOut">
              <a:rPr lang="ru-RU"/>
              <a:pPr>
                <a:defRPr/>
              </a:pPr>
              <a:t>16.08.2011</a:t>
            </a:fld>
            <a:endParaRPr lang="ru-RU"/>
          </a:p>
        </p:txBody>
      </p:sp>
      <p:sp>
        <p:nvSpPr>
          <p:cNvPr id="19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10325"/>
            <a:ext cx="3581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988"/>
            <a:ext cx="457200" cy="441325"/>
          </a:xfrm>
        </p:spPr>
        <p:txBody>
          <a:bodyPr/>
          <a:lstStyle>
            <a:lvl1pPr algn="ctr">
              <a:defRPr smtClean="0"/>
            </a:lvl1pPr>
          </a:lstStyle>
          <a:p>
            <a:pPr>
              <a:defRPr/>
            </a:pPr>
            <a:fld id="{9D747363-922D-4BDC-B0C6-9DE1EEA934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BC3F3-6D83-49A3-9776-A5697C8BA04B}" type="datetimeFigureOut">
              <a:rPr lang="ru-RU"/>
              <a:pPr>
                <a:defRPr/>
              </a:pPr>
              <a:t>16.08.2011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63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200F31-6AAD-49F8-A6CD-FCA35DC44E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3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57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4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5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Прямоугольник 4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7" name="Прямоугольник 5"/>
          <p:cNvSpPr>
            <a:spLocks noChangeArrowheads="1"/>
          </p:cNvSpPr>
          <p:nvPr/>
        </p:nvSpPr>
        <p:spPr bwMode="auto">
          <a:xfrm>
            <a:off x="152400" y="15875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8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23629B-30E2-4638-A3C8-F572EB7F8729}" type="datetimeFigureOut">
              <a:rPr lang="ru-RU"/>
              <a:pPr>
                <a:defRPr/>
              </a:pPr>
              <a:t>16.08.2011</a:t>
            </a:fld>
            <a:endParaRPr lang="ru-RU"/>
          </a:p>
        </p:txBody>
      </p:sp>
      <p:sp>
        <p:nvSpPr>
          <p:cNvPr id="9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5"/>
          </a:xfrm>
        </p:spPr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D86153C1-64A8-4979-9CA7-780EAF64E2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2850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7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90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9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2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3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Овал 10"/>
          <p:cNvSpPr/>
          <p:nvPr/>
        </p:nvSpPr>
        <p:spPr>
          <a:xfrm>
            <a:off x="1390650" y="323850"/>
            <a:ext cx="419100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Прямоугольник 20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6" name="Номер слайда 6"/>
          <p:cNvSpPr>
            <a:spLocks noGrp="1"/>
          </p:cNvSpPr>
          <p:nvPr>
            <p:ph type="sldNum" sz="quarter" idx="10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 smtClean="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27CBB0FD-0225-49FB-A7F6-A098B56932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7" name="Дата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B3ED15-01AA-4367-9135-794998594DBA}" type="datetimeFigureOut">
              <a:rPr lang="ru-RU"/>
              <a:pPr>
                <a:defRPr/>
              </a:pPr>
              <a:t>16.08.2011</a:t>
            </a:fld>
            <a:endParaRPr lang="ru-RU"/>
          </a:p>
        </p:txBody>
      </p:sp>
      <p:sp>
        <p:nvSpPr>
          <p:cNvPr id="18" name="Нижний колонтитул 5"/>
          <p:cNvSpPr>
            <a:spLocks noGrp="1"/>
          </p:cNvSpPr>
          <p:nvPr>
            <p:ph type="ftr" sz="quarter" idx="12"/>
          </p:nvPr>
        </p:nvSpPr>
        <p:spPr>
          <a:xfrm>
            <a:off x="301625" y="6410325"/>
            <a:ext cx="3382963" cy="3667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7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9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2850" cy="301625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1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Прямоугольник 14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3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Овал 12"/>
          <p:cNvSpPr/>
          <p:nvPr/>
        </p:nvSpPr>
        <p:spPr>
          <a:xfrm>
            <a:off x="1390650" y="323850"/>
            <a:ext cx="419100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Прямоугольник 21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Номер слайда 6"/>
          <p:cNvSpPr>
            <a:spLocks noGrp="1"/>
          </p:cNvSpPr>
          <p:nvPr>
            <p:ph type="sldNum" sz="quarter" idx="10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2FE3B7-560D-44CC-A6DF-D3D1744322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7" name="Дата 4"/>
          <p:cNvSpPr>
            <a:spLocks noGrp="1"/>
          </p:cNvSpPr>
          <p:nvPr>
            <p:ph type="dt" sz="half" idx="11"/>
          </p:nvPr>
        </p:nvSpPr>
        <p:spPr>
          <a:xfrm>
            <a:off x="5788025" y="6405563"/>
            <a:ext cx="30448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A33406-E309-4DD0-AD58-022870605856}" type="datetimeFigureOut">
              <a:rPr lang="ru-RU"/>
              <a:pPr>
                <a:defRPr/>
              </a:pPr>
              <a:t>16.08.2011</a:t>
            </a:fld>
            <a:endParaRPr lang="ru-RU"/>
          </a:p>
        </p:txBody>
      </p:sp>
      <p:sp>
        <p:nvSpPr>
          <p:cNvPr id="18" name="Нижний колонтитул 5"/>
          <p:cNvSpPr>
            <a:spLocks noGrp="1"/>
          </p:cNvSpPr>
          <p:nvPr>
            <p:ph type="ftr" sz="quarter" idx="12"/>
          </p:nvPr>
        </p:nvSpPr>
        <p:spPr>
          <a:xfrm>
            <a:off x="301625" y="6410325"/>
            <a:ext cx="3584575" cy="3667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82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5563"/>
            <a:ext cx="3044825" cy="3651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smtClean="0"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35F0645-B323-4309-BE8E-73256BC32DAB}" type="datetimeFigureOut">
              <a:rPr lang="ru-RU"/>
              <a:pPr>
                <a:defRPr/>
              </a:pPr>
              <a:t>16.08.2011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325"/>
            <a:ext cx="3581400" cy="366713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350"/>
            <a:ext cx="8832850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Овал 14"/>
          <p:cNvSpPr/>
          <p:nvPr/>
        </p:nvSpPr>
        <p:spPr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39813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600" smtClean="0">
                <a:solidFill>
                  <a:schemeClr val="accent3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FDCB398-08B2-4B76-AD9D-364AF5BBA0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38" name="Заголовок 21"/>
          <p:cNvSpPr>
            <a:spLocks noGrp="1"/>
          </p:cNvSpPr>
          <p:nvPr>
            <p:ph type="title"/>
          </p:nvPr>
        </p:nvSpPr>
        <p:spPr bwMode="auto">
          <a:xfrm>
            <a:off x="301625" y="228600"/>
            <a:ext cx="8534400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39" name="Текст 12"/>
          <p:cNvSpPr>
            <a:spLocks noGrp="1"/>
          </p:cNvSpPr>
          <p:nvPr>
            <p:ph type="body" idx="1"/>
          </p:nvPr>
        </p:nvSpPr>
        <p:spPr bwMode="auto">
          <a:xfrm>
            <a:off x="301625" y="1524000"/>
            <a:ext cx="8534400" cy="459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1" r:id="rId1"/>
    <p:sldLayoutId id="2147483802" r:id="rId2"/>
    <p:sldLayoutId id="2147483803" r:id="rId3"/>
    <p:sldLayoutId id="2147483804" r:id="rId4"/>
    <p:sldLayoutId id="2147483805" r:id="rId5"/>
    <p:sldLayoutId id="2147483806" r:id="rId6"/>
    <p:sldLayoutId id="2147483807" r:id="rId7"/>
    <p:sldLayoutId id="2147483808" r:id="rId8"/>
    <p:sldLayoutId id="2147483809" r:id="rId9"/>
    <p:sldLayoutId id="2147483810" r:id="rId10"/>
    <p:sldLayoutId id="214748381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3300" kern="1200">
          <a:solidFill>
            <a:srgbClr val="7B9899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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fontAlgn="base">
        <a:spcBef>
          <a:spcPct val="20000"/>
        </a:spcBef>
        <a:spcAft>
          <a:spcPct val="0"/>
        </a:spcAft>
        <a:buClr>
          <a:srgbClr val="8CADAE"/>
        </a:buClr>
        <a:buSzPct val="75000"/>
        <a:buFont typeface="Wingdings 2" pitchFamily="18" charset="2"/>
        <a:buChar char="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fontAlgn="base">
        <a:spcBef>
          <a:spcPct val="20000"/>
        </a:spcBef>
        <a:spcAft>
          <a:spcPct val="0"/>
        </a:spcAft>
        <a:buClr>
          <a:srgbClr val="8C7B70"/>
        </a:buClr>
        <a:buSzPct val="70000"/>
        <a:buFont typeface="Wingdings" pitchFamily="2" charset="2"/>
        <a:buChar char="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fontAlgn="base">
        <a:spcBef>
          <a:spcPct val="20000"/>
        </a:spcBef>
        <a:spcAft>
          <a:spcPct val="0"/>
        </a:spcAft>
        <a:buClr>
          <a:srgbClr val="8FB08C"/>
        </a:buClr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3316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3317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328DF4C-1E15-4697-BA34-4FE711B9C51D}" type="datetimeFigureOut">
              <a:rPr lang="ru-RU"/>
              <a:pPr>
                <a:defRPr/>
              </a:pPr>
              <a:t>16.08.2011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384065F-A400-44E4-8A96-77B5C4C78F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3321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2" r:id="rId1"/>
    <p:sldLayoutId id="2147483783" r:id="rId2"/>
    <p:sldLayoutId id="2147483813" r:id="rId3"/>
    <p:sldLayoutId id="2147483782" r:id="rId4"/>
    <p:sldLayoutId id="2147483781" r:id="rId5"/>
    <p:sldLayoutId id="2147483780" r:id="rId6"/>
    <p:sldLayoutId id="2147483779" r:id="rId7"/>
    <p:sldLayoutId id="2147483778" r:id="rId8"/>
    <p:sldLayoutId id="2147483814" r:id="rId9"/>
    <p:sldLayoutId id="2147483777" r:id="rId10"/>
    <p:sldLayoutId id="2147483776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fontAlgn="base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fontAlgn="base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5603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3BB3D13-8A8E-4EDF-BC2D-D5158254CC6F}" type="datetimeFigureOut">
              <a:rPr lang="ru-RU"/>
              <a:pPr>
                <a:defRPr/>
              </a:pPr>
              <a:t>16.08.2011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7AB2E59-D742-447B-AA34-498EAE378B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93" r:id="rId1"/>
    <p:sldLayoutId id="2147483792" r:id="rId2"/>
    <p:sldLayoutId id="2147483815" r:id="rId3"/>
    <p:sldLayoutId id="2147483791" r:id="rId4"/>
    <p:sldLayoutId id="2147483790" r:id="rId5"/>
    <p:sldLayoutId id="2147483789" r:id="rId6"/>
    <p:sldLayoutId id="2147483788" r:id="rId7"/>
    <p:sldLayoutId id="2147483787" r:id="rId8"/>
    <p:sldLayoutId id="2147483786" r:id="rId9"/>
    <p:sldLayoutId id="2147483785" r:id="rId10"/>
    <p:sldLayoutId id="2147483784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fontAlgn="base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fontAlgn="base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fontAlgn="base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675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7894" name="Текст 30"/>
          <p:cNvSpPr>
            <a:spLocks noGrp="1"/>
          </p:cNvSpPr>
          <p:nvPr>
            <p:ph type="body" idx="1"/>
          </p:nvPr>
        </p:nvSpPr>
        <p:spPr bwMode="auto">
          <a:xfrm>
            <a:off x="457200" y="1609725"/>
            <a:ext cx="7239000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6563" y="6557963"/>
            <a:ext cx="2001837" cy="227012"/>
          </a:xfrm>
          <a:prstGeom prst="rect">
            <a:avLst/>
          </a:prstGeom>
        </p:spPr>
        <p:txBody>
          <a:bodyPr vert="horz" t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C9DD290C-367D-47C0-92C4-E10C3B7B8929}" type="datetimeFigureOut">
              <a:rPr lang="ru-RU"/>
              <a:pPr>
                <a:defRPr/>
              </a:pPr>
              <a:t>16.08.2011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63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575" y="6556375"/>
            <a:ext cx="588963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 smtClean="0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C06A5338-D3E5-40B5-9123-5E74B82919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6" r:id="rId1"/>
    <p:sldLayoutId id="2147483800" r:id="rId2"/>
    <p:sldLayoutId id="2147483817" r:id="rId3"/>
    <p:sldLayoutId id="2147483799" r:id="rId4"/>
    <p:sldLayoutId id="2147483798" r:id="rId5"/>
    <p:sldLayoutId id="2147483797" r:id="rId6"/>
    <p:sldLayoutId id="2147483796" r:id="rId7"/>
    <p:sldLayoutId id="2147483795" r:id="rId8"/>
    <p:sldLayoutId id="2147483818" r:id="rId9"/>
    <p:sldLayoutId id="2147483794" r:id="rId10"/>
    <p:sldLayoutId id="2147483819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800" b="1" kern="1200" cap="all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9pPr>
      <a:extLst/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tx2"/>
        </a:buClr>
        <a:buSzPct val="73000"/>
        <a:buFont typeface="Wingdings 2" pitchFamily="18" charset="2"/>
        <a:buChar char="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20700" indent="-228600" algn="l" rtl="0" fontAlgn="base">
        <a:spcBef>
          <a:spcPts val="500"/>
        </a:spcBef>
        <a:spcAft>
          <a:spcPct val="0"/>
        </a:spcAft>
        <a:buClr>
          <a:srgbClr val="F9B639"/>
        </a:buClr>
        <a:buSzPct val="80000"/>
        <a:buFont typeface="Wingdings 2" pitchFamily="18" charset="2"/>
        <a:buChar char=""/>
        <a:defRPr sz="2300" kern="1200">
          <a:solidFill>
            <a:srgbClr val="6C6C6C"/>
          </a:solidFill>
          <a:latin typeface="+mn-lt"/>
          <a:ea typeface="+mn-ea"/>
          <a:cs typeface="+mn-cs"/>
        </a:defRPr>
      </a:lvl2pPr>
      <a:lvl3pPr marL="758825" indent="-228600" algn="l" rtl="0" fontAlgn="base">
        <a:spcBef>
          <a:spcPts val="400"/>
        </a:spcBef>
        <a:spcAft>
          <a:spcPct val="0"/>
        </a:spcAft>
        <a:buClr>
          <a:srgbClr val="F9B639"/>
        </a:buClr>
        <a:buSzPct val="60000"/>
        <a:buFont typeface="Wingdings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228600" algn="l" rtl="0" fontAlgn="base">
        <a:spcBef>
          <a:spcPct val="20000"/>
        </a:spcBef>
        <a:spcAft>
          <a:spcPct val="0"/>
        </a:spcAft>
        <a:buClr>
          <a:srgbClr val="F9B639"/>
        </a:buClr>
        <a:buSzPct val="80000"/>
        <a:buFont typeface="Wingdings 2" pitchFamily="18" charset="2"/>
        <a:buChar char=""/>
        <a:defRPr sz="2000" kern="1200">
          <a:solidFill>
            <a:srgbClr val="6C6C6C"/>
          </a:solidFill>
          <a:latin typeface="+mn-lt"/>
          <a:ea typeface="+mn-ea"/>
          <a:cs typeface="+mn-cs"/>
        </a:defRPr>
      </a:lvl4pPr>
      <a:lvl5pPr marL="1279525" indent="-228600" algn="l" rtl="0" fontAlgn="base">
        <a:spcBef>
          <a:spcPts val="400"/>
        </a:spcBef>
        <a:spcAft>
          <a:spcPct val="0"/>
        </a:spcAft>
        <a:buClr>
          <a:srgbClr val="F9B639"/>
        </a:buClr>
        <a:buSzPct val="70000"/>
        <a:buFont typeface="Wingdings" pitchFamily="2" charset="2"/>
        <a:buChar char="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3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6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Содержимое 5" descr="091cbb265bca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69113"/>
          </a:xfrm>
        </p:spPr>
      </p:pic>
      <p:sp>
        <p:nvSpPr>
          <p:cNvPr id="50178" name="Заголовок 3"/>
          <p:cNvSpPr>
            <a:spLocks noGrp="1"/>
          </p:cNvSpPr>
          <p:nvPr>
            <p:ph type="title"/>
          </p:nvPr>
        </p:nvSpPr>
        <p:spPr>
          <a:xfrm>
            <a:off x="457200" y="428625"/>
            <a:ext cx="8229600" cy="5214938"/>
          </a:xfrm>
        </p:spPr>
        <p:txBody>
          <a:bodyPr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Формирование и совершенствование языковой компетенции на уроках английского языка и во внеурочной деятельности через ролевые игры</a:t>
            </a:r>
            <a:endParaRPr lang="ru-RU" sz="4800" b="1" dirty="0" smtClean="0">
              <a:solidFill>
                <a:srgbClr val="FF0000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5143512"/>
            <a:ext cx="7000924" cy="1362075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smtClean="0"/>
              <a:t>«</a:t>
            </a:r>
            <a:r>
              <a:rPr lang="en-US" dirty="0" smtClean="0"/>
              <a:t>Cinderella</a:t>
            </a:r>
            <a:r>
              <a:rPr lang="ru-RU" dirty="0" smtClean="0"/>
              <a:t>»</a:t>
            </a:r>
            <a:r>
              <a:rPr lang="en-US" dirty="0" smtClean="0"/>
              <a:t> and </a:t>
            </a:r>
            <a:r>
              <a:rPr lang="ru-RU" dirty="0" smtClean="0"/>
              <a:t>«</a:t>
            </a:r>
            <a:r>
              <a:rPr lang="en-US" dirty="0" smtClean="0"/>
              <a:t>The house in the wood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59394" name="Picture 4" descr="C:\Documents and Settings\Admin\Мои документы\dsc0526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835737">
            <a:off x="4306888" y="508000"/>
            <a:ext cx="3154362" cy="2490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5" name="Picture 5" descr="C:\Documents and Settings\Admin\Мои документы\DSCN141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9897868" flipV="1">
            <a:off x="468313" y="620713"/>
            <a:ext cx="3308350" cy="2436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6" name="Picture 6" descr="C:\Documents and Settings\Admin\Мои документы\Z---2011.01.01---Theater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85875" y="3143250"/>
            <a:ext cx="5500688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6000" dirty="0" smtClean="0">
                <a:solidFill>
                  <a:srgbClr val="FF0000"/>
                </a:solidFill>
              </a:rPr>
              <a:t>наши достижения</a:t>
            </a:r>
          </a:p>
        </p:txBody>
      </p:sp>
      <p:sp>
        <p:nvSpPr>
          <p:cNvPr id="60418" name="Содержимое 8"/>
          <p:cNvSpPr>
            <a:spLocks noGrp="1"/>
          </p:cNvSpPr>
          <p:nvPr>
            <p:ph sz="half" idx="2"/>
          </p:nvPr>
        </p:nvSpPr>
        <p:spPr>
          <a:xfrm>
            <a:off x="5214938" y="2143125"/>
            <a:ext cx="3143250" cy="3983038"/>
          </a:xfrm>
        </p:spPr>
        <p:txBody>
          <a:bodyPr/>
          <a:lstStyle/>
          <a:p>
            <a:pPr>
              <a:buFont typeface="Arial" charset="0"/>
              <a:buNone/>
            </a:pPr>
            <a:endParaRPr lang="ru-RU" smtClean="0"/>
          </a:p>
          <a:p>
            <a:pPr>
              <a:buFont typeface="Arial" charset="0"/>
              <a:buNone/>
            </a:pPr>
            <a:endParaRPr lang="ru-RU" smtClean="0"/>
          </a:p>
          <a:p>
            <a:pPr>
              <a:buFont typeface="Arial" charset="0"/>
              <a:buNone/>
            </a:pPr>
            <a:endParaRPr lang="ru-RU" smtClean="0"/>
          </a:p>
        </p:txBody>
      </p:sp>
      <p:pic>
        <p:nvPicPr>
          <p:cNvPr id="60419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889000" y="2071688"/>
            <a:ext cx="2894013" cy="4054475"/>
          </a:xfrm>
        </p:spPr>
      </p:pic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2125663" y="1397000"/>
          <a:ext cx="4893506" cy="4064000"/>
        </p:xfrm>
        <a:graphic>
          <a:graphicData uri="http://schemas.openxmlformats.org/drawingml/2006/table">
            <a:tbl>
              <a:tblPr/>
              <a:tblGrid>
                <a:gridCol w="4893506"/>
              </a:tblGrid>
              <a:tr h="406400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434053" marR="243405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6042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38" y="2081213"/>
            <a:ext cx="2857500" cy="403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23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Calibri" pitchFamily="34" charset="0"/>
              </a:rPr>
              <a:t/>
            </a:r>
            <a:br>
              <a:rPr lang="ru-RU">
                <a:latin typeface="Calibri" pitchFamily="34" charset="0"/>
              </a:rPr>
            </a:br>
            <a:endParaRPr lang="ru-RU">
              <a:latin typeface="Calibri" pitchFamily="34" charset="0"/>
            </a:endParaRPr>
          </a:p>
          <a:p>
            <a:pPr eaLnBrk="0" hangingPunct="0"/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1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00063" y="714375"/>
            <a:ext cx="3500437" cy="4929188"/>
          </a:xfrm>
        </p:spPr>
      </p:pic>
      <p:pic>
        <p:nvPicPr>
          <p:cNvPr id="61442" name="Содержимое 5"/>
          <p:cNvPicPr>
            <a:picLocks noGrp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429125" y="642938"/>
            <a:ext cx="3429000" cy="52863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5" name="Picture 2" descr="C:\Documents and Settings\Admin\Мои документы\puzzle-pieces-colors-imag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00034" y="1571612"/>
            <a:ext cx="8358246" cy="3071826"/>
          </a:xfrm>
        </p:spPr>
        <p:txBody>
          <a:bodyPr>
            <a:noAutofit/>
          </a:bodyPr>
          <a:lstStyle/>
          <a:p>
            <a:pPr algn="ctr"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ru-RU" sz="8000" dirty="0" smtClean="0">
                <a:solidFill>
                  <a:srgbClr val="FF0000"/>
                </a:solidFill>
              </a:rPr>
              <a:t>Спасибо за внимание!!!</a:t>
            </a:r>
            <a:endParaRPr lang="ru-RU" sz="8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Текст 5"/>
          <p:cNvSpPr>
            <a:spLocks noGrp="1"/>
          </p:cNvSpPr>
          <p:nvPr>
            <p:ph type="body" sz="half" idx="2"/>
          </p:nvPr>
        </p:nvSpPr>
        <p:spPr>
          <a:xfrm>
            <a:off x="357188" y="428625"/>
            <a:ext cx="3000375" cy="5214938"/>
          </a:xfrm>
        </p:spPr>
        <p:txBody>
          <a:bodyPr/>
          <a:lstStyle/>
          <a:p>
            <a:r>
              <a:rPr lang="ru-RU" sz="2000" b="1" smtClean="0"/>
              <a:t>Компетенция </a:t>
            </a:r>
            <a:r>
              <a:rPr lang="ru-RU" sz="2000" smtClean="0"/>
              <a:t>в переводе с латинского </a:t>
            </a:r>
            <a:r>
              <a:rPr lang="en-US" sz="2000" b="1" i="1" smtClean="0"/>
              <a:t>competentia</a:t>
            </a:r>
            <a:r>
              <a:rPr lang="en-US" sz="2000" i="1" smtClean="0"/>
              <a:t> </a:t>
            </a:r>
            <a:r>
              <a:rPr lang="tt-RU" sz="2000" smtClean="0"/>
              <a:t>круг вопросов, в которых человек хорошо осведомлен, обладает познаниями и опытом.</a:t>
            </a:r>
          </a:p>
          <a:p>
            <a:r>
              <a:rPr lang="tt-RU" sz="2000" b="1" smtClean="0"/>
              <a:t>Компетентность </a:t>
            </a:r>
            <a:r>
              <a:rPr lang="tt-RU" sz="2000" smtClean="0"/>
              <a:t>-  владение, обладание человеком соответствующей компетенцией, включающей его личностное отношение к ней и предмету деятельности.</a:t>
            </a:r>
            <a:endParaRPr lang="ru-RU" sz="2000" smtClean="0"/>
          </a:p>
        </p:txBody>
      </p:sp>
      <p:pic>
        <p:nvPicPr>
          <p:cNvPr id="51202" name="Рисунок 6" descr="habilidades_sociales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12579" r="12579"/>
          <a:stretch>
            <a:fillRect/>
          </a:stretch>
        </p:blipFill>
        <p:spPr>
          <a:xfrm rot="420000">
            <a:off x="3486150" y="1200150"/>
            <a:ext cx="4618038" cy="39306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00063" y="500063"/>
            <a:ext cx="7772400" cy="1285875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Главные образовательные компетенции:</a:t>
            </a:r>
            <a:endParaRPr lang="ru-RU" dirty="0"/>
          </a:p>
        </p:txBody>
      </p:sp>
      <p:pic>
        <p:nvPicPr>
          <p:cNvPr id="52226" name="Picture 2" descr="C:\Documents and Settings\Admin\Мои документы\assessment-centers-competency-question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75" y="2500313"/>
            <a:ext cx="3441700" cy="296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642938" y="2743200"/>
            <a:ext cx="7643812" cy="3257550"/>
          </a:xfrm>
        </p:spPr>
        <p:txBody>
          <a:bodyPr>
            <a:normAutofit/>
          </a:bodyPr>
          <a:lstStyle/>
          <a:p>
            <a:pPr marL="342900" indent="-342900" algn="l" fontAlgn="auto">
              <a:lnSpc>
                <a:spcPct val="150000"/>
              </a:lnSpc>
              <a:spcAft>
                <a:spcPts val="0"/>
              </a:spcAft>
              <a:buFont typeface="Wingdings 2"/>
              <a:buAutoNum type="arabicPeriod"/>
              <a:defRPr/>
            </a:pPr>
            <a:r>
              <a:rPr lang="ru-RU" dirty="0" smtClean="0">
                <a:solidFill>
                  <a:srgbClr val="7030A0"/>
                </a:solidFill>
              </a:rPr>
              <a:t>Ценностно-смысловая </a:t>
            </a:r>
          </a:p>
          <a:p>
            <a:pPr marL="342900" indent="-342900" algn="l" fontAlgn="auto">
              <a:lnSpc>
                <a:spcPct val="150000"/>
              </a:lnSpc>
              <a:spcAft>
                <a:spcPts val="0"/>
              </a:spcAft>
              <a:buFont typeface="Wingdings 2"/>
              <a:buAutoNum type="arabicPeriod"/>
              <a:defRPr/>
            </a:pPr>
            <a:r>
              <a:rPr lang="ru-RU" dirty="0" smtClean="0">
                <a:solidFill>
                  <a:srgbClr val="7030A0"/>
                </a:solidFill>
              </a:rPr>
              <a:t>Общекультурная</a:t>
            </a:r>
          </a:p>
          <a:p>
            <a:pPr marL="342900" indent="-342900" algn="l" fontAlgn="auto">
              <a:lnSpc>
                <a:spcPct val="150000"/>
              </a:lnSpc>
              <a:spcAft>
                <a:spcPts val="0"/>
              </a:spcAft>
              <a:buFont typeface="Wingdings 2"/>
              <a:buAutoNum type="arabicPeriod"/>
              <a:defRPr/>
            </a:pPr>
            <a:r>
              <a:rPr lang="ru-RU" dirty="0" smtClean="0">
                <a:solidFill>
                  <a:srgbClr val="7030A0"/>
                </a:solidFill>
              </a:rPr>
              <a:t>Учебно-познавательная</a:t>
            </a:r>
          </a:p>
          <a:p>
            <a:pPr marL="342900" indent="-342900" algn="l" fontAlgn="auto">
              <a:lnSpc>
                <a:spcPct val="150000"/>
              </a:lnSpc>
              <a:spcAft>
                <a:spcPts val="0"/>
              </a:spcAft>
              <a:buFont typeface="Wingdings 2"/>
              <a:buAutoNum type="arabicPeriod"/>
              <a:defRPr/>
            </a:pPr>
            <a:r>
              <a:rPr lang="ru-RU" dirty="0" smtClean="0">
                <a:solidFill>
                  <a:srgbClr val="7030A0"/>
                </a:solidFill>
              </a:rPr>
              <a:t>Информационная</a:t>
            </a:r>
          </a:p>
          <a:p>
            <a:pPr marL="342900" indent="-342900" algn="l" fontAlgn="auto">
              <a:lnSpc>
                <a:spcPct val="150000"/>
              </a:lnSpc>
              <a:spcAft>
                <a:spcPts val="0"/>
              </a:spcAft>
              <a:buFont typeface="Wingdings 2"/>
              <a:buAutoNum type="arabicPeriod"/>
              <a:defRPr/>
            </a:pPr>
            <a:r>
              <a:rPr lang="ru-RU" dirty="0" smtClean="0">
                <a:solidFill>
                  <a:srgbClr val="7030A0"/>
                </a:solidFill>
              </a:rPr>
              <a:t>Коммуникативная</a:t>
            </a:r>
          </a:p>
          <a:p>
            <a:pPr marL="342900" indent="-342900" algn="l" fontAlgn="auto">
              <a:lnSpc>
                <a:spcPct val="150000"/>
              </a:lnSpc>
              <a:spcAft>
                <a:spcPts val="0"/>
              </a:spcAft>
              <a:buFont typeface="Wingdings 2"/>
              <a:buAutoNum type="arabicPeriod"/>
              <a:defRPr/>
            </a:pPr>
            <a:r>
              <a:rPr lang="ru-RU" dirty="0" smtClean="0">
                <a:solidFill>
                  <a:srgbClr val="7030A0"/>
                </a:solidFill>
              </a:rPr>
              <a:t>Социально-трудовая </a:t>
            </a:r>
          </a:p>
          <a:p>
            <a:pPr marL="342900" indent="-342900" algn="l" fontAlgn="auto">
              <a:lnSpc>
                <a:spcPct val="150000"/>
              </a:lnSpc>
              <a:spcAft>
                <a:spcPts val="0"/>
              </a:spcAft>
              <a:buFont typeface="Wingdings 2"/>
              <a:buAutoNum type="arabicPeriod"/>
              <a:defRPr/>
            </a:pPr>
            <a:r>
              <a:rPr lang="ru-RU" dirty="0" smtClean="0">
                <a:solidFill>
                  <a:srgbClr val="7030A0"/>
                </a:solidFill>
              </a:rPr>
              <a:t>личностного самосовершенствования</a:t>
            </a:r>
            <a:endParaRPr lang="ru-RU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Содержимое 8" descr="S5003240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 rot="965166">
            <a:off x="5505450" y="542925"/>
            <a:ext cx="3241675" cy="2549525"/>
          </a:xfrm>
        </p:spPr>
      </p:pic>
      <p:pic>
        <p:nvPicPr>
          <p:cNvPr id="53250" name="Picture 2" descr="E:\S500323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546209">
            <a:off x="4197350" y="2225675"/>
            <a:ext cx="3632200" cy="272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1" name="Picture 3" descr="E:\S500325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498858">
            <a:off x="2673350" y="3468688"/>
            <a:ext cx="3471863" cy="260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2" name="Текст 5"/>
          <p:cNvSpPr>
            <a:spLocks noGrp="1"/>
          </p:cNvSpPr>
          <p:nvPr>
            <p:ph type="body" idx="2"/>
          </p:nvPr>
        </p:nvSpPr>
        <p:spPr>
          <a:xfrm>
            <a:off x="142875" y="142875"/>
            <a:ext cx="3429000" cy="5983288"/>
          </a:xfrm>
        </p:spPr>
        <p:txBody>
          <a:bodyPr/>
          <a:lstStyle/>
          <a:p>
            <a:r>
              <a:rPr lang="ru-RU" sz="2800" b="1" smtClean="0">
                <a:solidFill>
                  <a:schemeClr val="bg1"/>
                </a:solidFill>
              </a:rPr>
              <a:t>          Драма</a:t>
            </a:r>
            <a:r>
              <a:rPr lang="ru-RU" sz="2800" smtClean="0">
                <a:solidFill>
                  <a:schemeClr val="bg1"/>
                </a:solidFill>
              </a:rPr>
              <a:t>- неотъемлемая часть иноязычной культуры, она помогает развивать у учеников языковую компетенцию, даже если языковая подготовка детей находится не на самом высоком уровне.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500063" y="2643188"/>
            <a:ext cx="6715125" cy="2928937"/>
          </a:xfrm>
        </p:spPr>
        <p:txBody>
          <a:bodyPr>
            <a:noAutofit/>
          </a:bodyPr>
          <a:lstStyle/>
          <a:p>
            <a:pPr marL="342900" indent="-342900" algn="l" fontAlgn="auto">
              <a:lnSpc>
                <a:spcPct val="170000"/>
              </a:lnSpc>
              <a:spcAft>
                <a:spcPts val="0"/>
              </a:spcAft>
              <a:buFont typeface="Wingdings 2"/>
              <a:buAutoNum type="arabicPeriod"/>
              <a:defRPr/>
            </a:pPr>
            <a:r>
              <a:rPr lang="ru-RU" sz="1400" dirty="0" smtClean="0">
                <a:solidFill>
                  <a:srgbClr val="7030A0"/>
                </a:solidFill>
              </a:rPr>
              <a:t>Формирование у детей первичных навыков общения на иностранном языке</a:t>
            </a:r>
          </a:p>
          <a:p>
            <a:pPr marL="342900" indent="-342900" algn="l" fontAlgn="auto">
              <a:lnSpc>
                <a:spcPct val="170000"/>
              </a:lnSpc>
              <a:spcAft>
                <a:spcPts val="0"/>
              </a:spcAft>
              <a:buFont typeface="Wingdings 2"/>
              <a:buAutoNum type="arabicPeriod"/>
              <a:defRPr/>
            </a:pPr>
            <a:r>
              <a:rPr lang="ru-RU" sz="1400" dirty="0" smtClean="0">
                <a:solidFill>
                  <a:srgbClr val="7030A0"/>
                </a:solidFill>
              </a:rPr>
              <a:t>Умение пользоваться иностранным языком для достижения своих целей, выражение мыслей и чувств, в реально возникающих ситуациях</a:t>
            </a:r>
          </a:p>
          <a:p>
            <a:pPr marL="342900" indent="-342900" algn="l" fontAlgn="auto">
              <a:lnSpc>
                <a:spcPct val="170000"/>
              </a:lnSpc>
              <a:spcAft>
                <a:spcPts val="0"/>
              </a:spcAft>
              <a:buFont typeface="Wingdings 2"/>
              <a:buAutoNum type="arabicPeriod"/>
              <a:defRPr/>
            </a:pPr>
            <a:r>
              <a:rPr lang="ru-RU" sz="1400" dirty="0" smtClean="0">
                <a:solidFill>
                  <a:srgbClr val="7030A0"/>
                </a:solidFill>
              </a:rPr>
              <a:t>Воспитание активно-творческого и эмоционально-эстетического отношения к слову через подготовку и постановку спектаклей</a:t>
            </a:r>
            <a:endParaRPr lang="ru-RU" sz="1400" dirty="0">
              <a:solidFill>
                <a:srgbClr val="7030A0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Использование ролевых игр и драмы ставит перед собой следующие цели:</a:t>
            </a:r>
            <a:endParaRPr lang="ru-RU" dirty="0"/>
          </a:p>
        </p:txBody>
      </p:sp>
      <p:pic>
        <p:nvPicPr>
          <p:cNvPr id="54275" name="Picture 2" descr="C:\Documents and Settings\Admin\Мои документы\dramaturgija-20-ve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0" y="3500438"/>
            <a:ext cx="1952625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357188" y="2743200"/>
            <a:ext cx="7786687" cy="3400425"/>
          </a:xfrm>
        </p:spPr>
        <p:txBody>
          <a:bodyPr>
            <a:normAutofit/>
          </a:bodyPr>
          <a:lstStyle/>
          <a:p>
            <a:pPr marL="342900" indent="-342900" algn="l" fontAlgn="auto">
              <a:spcAft>
                <a:spcPts val="0"/>
              </a:spcAft>
              <a:buFont typeface="Wingdings 2"/>
              <a:buAutoNum type="arabicPeriod"/>
              <a:defRPr/>
            </a:pPr>
            <a:r>
              <a:rPr lang="ru-RU" dirty="0" smtClean="0">
                <a:solidFill>
                  <a:srgbClr val="7030A0"/>
                </a:solidFill>
              </a:rPr>
              <a:t>Принцип овладения иностранным языком </a:t>
            </a:r>
          </a:p>
          <a:p>
            <a:pPr marL="342900" indent="-342900" algn="l" fontAlgn="auto">
              <a:spcAft>
                <a:spcPts val="0"/>
              </a:spcAft>
              <a:buFont typeface="Wingdings 2"/>
              <a:buAutoNum type="arabicPeriod"/>
              <a:defRPr/>
            </a:pPr>
            <a:r>
              <a:rPr lang="ru-RU" dirty="0" smtClean="0">
                <a:solidFill>
                  <a:srgbClr val="7030A0"/>
                </a:solidFill>
              </a:rPr>
              <a:t>Принцип коллективного взаимодействия </a:t>
            </a:r>
          </a:p>
          <a:p>
            <a:pPr marL="342900" indent="-342900" algn="l" fontAlgn="auto">
              <a:spcAft>
                <a:spcPts val="0"/>
              </a:spcAft>
              <a:buFont typeface="Wingdings 2"/>
              <a:buAutoNum type="arabicPeriod"/>
              <a:defRPr/>
            </a:pPr>
            <a:r>
              <a:rPr lang="ru-RU" dirty="0" smtClean="0">
                <a:solidFill>
                  <a:srgbClr val="7030A0"/>
                </a:solidFill>
              </a:rPr>
              <a:t>Принцип активности</a:t>
            </a:r>
          </a:p>
          <a:p>
            <a:pPr marL="342900" indent="-342900" algn="l" fontAlgn="auto">
              <a:spcAft>
                <a:spcPts val="0"/>
              </a:spcAft>
              <a:buFont typeface="Wingdings 2"/>
              <a:buAutoNum type="arabicPeriod"/>
              <a:defRPr/>
            </a:pPr>
            <a:r>
              <a:rPr lang="ru-RU" dirty="0" smtClean="0">
                <a:solidFill>
                  <a:srgbClr val="7030A0"/>
                </a:solidFill>
              </a:rPr>
              <a:t>Принцип доступности и посильности</a:t>
            </a:r>
          </a:p>
          <a:p>
            <a:pPr marL="342900" indent="-342900" algn="l" fontAlgn="auto">
              <a:spcAft>
                <a:spcPts val="0"/>
              </a:spcAft>
              <a:buFont typeface="Wingdings 2"/>
              <a:buAutoNum type="arabicPeriod"/>
              <a:defRPr/>
            </a:pPr>
            <a:r>
              <a:rPr lang="ru-RU" dirty="0" smtClean="0">
                <a:solidFill>
                  <a:srgbClr val="7030A0"/>
                </a:solidFill>
              </a:rPr>
              <a:t>Принцип максимального сближения, координации в овладении разными видами речевой деятельности </a:t>
            </a:r>
          </a:p>
          <a:p>
            <a:pPr marL="342900" indent="-342900" algn="l" fontAlgn="auto">
              <a:spcAft>
                <a:spcPts val="0"/>
              </a:spcAft>
              <a:buFont typeface="Wingdings 2"/>
              <a:buAutoNum type="arabicPeriod"/>
              <a:defRPr/>
            </a:pPr>
            <a:r>
              <a:rPr lang="ru-RU" dirty="0" smtClean="0">
                <a:solidFill>
                  <a:srgbClr val="7030A0"/>
                </a:solidFill>
              </a:rPr>
              <a:t>Принцип наглядности</a:t>
            </a:r>
          </a:p>
          <a:p>
            <a:pPr marL="342900" indent="-342900" algn="l" fontAlgn="auto">
              <a:spcAft>
                <a:spcPts val="0"/>
              </a:spcAft>
              <a:buFont typeface="Wingdings 2"/>
              <a:buAutoNum type="arabicPeriod"/>
              <a:defRPr/>
            </a:pPr>
            <a:r>
              <a:rPr lang="ru-RU" dirty="0" smtClean="0">
                <a:solidFill>
                  <a:srgbClr val="7030A0"/>
                </a:solidFill>
              </a:rPr>
              <a:t>Принцип прочности усвоения лексического материала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Принципы работы при обучении иностранному языку посредством драмы:</a:t>
            </a:r>
            <a:endParaRPr lang="ru-RU" dirty="0"/>
          </a:p>
        </p:txBody>
      </p:sp>
      <p:pic>
        <p:nvPicPr>
          <p:cNvPr id="55299" name="Picture 2" descr="C:\Documents and Settings\Admin\Мои документы\1142110697k67P5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567267">
            <a:off x="6070600" y="4283075"/>
            <a:ext cx="2728913" cy="193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428625" y="2743200"/>
            <a:ext cx="8286750" cy="3614738"/>
          </a:xfrm>
        </p:spPr>
        <p:txBody>
          <a:bodyPr>
            <a:normAutofit fontScale="85000" lnSpcReduction="20000"/>
          </a:bodyPr>
          <a:lstStyle/>
          <a:p>
            <a:pPr marL="342900" indent="-342900" algn="l" fontAlgn="auto">
              <a:lnSpc>
                <a:spcPct val="120000"/>
              </a:lnSpc>
              <a:spcAft>
                <a:spcPts val="0"/>
              </a:spcAft>
              <a:buFont typeface="Wingdings 2"/>
              <a:buAutoNum type="arabicPeriod"/>
              <a:defRPr/>
            </a:pPr>
            <a:r>
              <a:rPr lang="ru-RU" dirty="0" smtClean="0">
                <a:solidFill>
                  <a:srgbClr val="7030A0"/>
                </a:solidFill>
              </a:rPr>
              <a:t>Разрушается непонимание между учителем и учеником</a:t>
            </a:r>
          </a:p>
          <a:p>
            <a:pPr marL="342900" indent="-342900" algn="l" fontAlgn="auto">
              <a:lnSpc>
                <a:spcPct val="120000"/>
              </a:lnSpc>
              <a:spcAft>
                <a:spcPts val="0"/>
              </a:spcAft>
              <a:buFont typeface="Wingdings 2"/>
              <a:buAutoNum type="arabicPeriod"/>
              <a:defRPr/>
            </a:pPr>
            <a:r>
              <a:rPr lang="ru-RU" dirty="0" smtClean="0">
                <a:solidFill>
                  <a:srgbClr val="7030A0"/>
                </a:solidFill>
              </a:rPr>
              <a:t>Учитель становится менее доминантным </a:t>
            </a:r>
          </a:p>
          <a:p>
            <a:pPr marL="342900" indent="-342900" algn="l" fontAlgn="auto">
              <a:lnSpc>
                <a:spcPct val="120000"/>
              </a:lnSpc>
              <a:spcAft>
                <a:spcPts val="0"/>
              </a:spcAft>
              <a:buFont typeface="Wingdings 2"/>
              <a:buAutoNum type="arabicPeriod"/>
              <a:defRPr/>
            </a:pPr>
            <a:r>
              <a:rPr lang="ru-RU" dirty="0" smtClean="0">
                <a:solidFill>
                  <a:srgbClr val="7030A0"/>
                </a:solidFill>
              </a:rPr>
              <a:t>Создается атмосфера доверия, и улучшаются отношения учителя с учениками</a:t>
            </a:r>
          </a:p>
          <a:p>
            <a:pPr marL="342900" indent="-342900" algn="l" fontAlgn="auto">
              <a:lnSpc>
                <a:spcPct val="120000"/>
              </a:lnSpc>
              <a:spcAft>
                <a:spcPts val="0"/>
              </a:spcAft>
              <a:buFont typeface="Wingdings 2"/>
              <a:buAutoNum type="arabicPeriod"/>
              <a:defRPr/>
            </a:pPr>
            <a:r>
              <a:rPr lang="ru-RU" dirty="0" smtClean="0">
                <a:solidFill>
                  <a:srgbClr val="7030A0"/>
                </a:solidFill>
              </a:rPr>
              <a:t>Дети становятся свободнее , раскованнее, увереннее в себе</a:t>
            </a:r>
          </a:p>
          <a:p>
            <a:pPr marL="342900" indent="-342900" algn="l" fontAlgn="auto">
              <a:lnSpc>
                <a:spcPct val="120000"/>
              </a:lnSpc>
              <a:spcAft>
                <a:spcPts val="0"/>
              </a:spcAft>
              <a:buFont typeface="Wingdings 2"/>
              <a:buAutoNum type="arabicPeriod"/>
              <a:defRPr/>
            </a:pPr>
            <a:r>
              <a:rPr lang="ru-RU" dirty="0" smtClean="0">
                <a:solidFill>
                  <a:srgbClr val="7030A0"/>
                </a:solidFill>
              </a:rPr>
              <a:t>Учатся работать в команде, терпимо относиться друг к другу</a:t>
            </a:r>
          </a:p>
          <a:p>
            <a:pPr marL="342900" indent="-342900" algn="l" fontAlgn="auto">
              <a:lnSpc>
                <a:spcPct val="120000"/>
              </a:lnSpc>
              <a:spcAft>
                <a:spcPts val="0"/>
              </a:spcAft>
              <a:buFont typeface="Wingdings 2"/>
              <a:buAutoNum type="arabicPeriod"/>
              <a:defRPr/>
            </a:pPr>
            <a:r>
              <a:rPr lang="ru-RU" dirty="0" smtClean="0">
                <a:solidFill>
                  <a:srgbClr val="7030A0"/>
                </a:solidFill>
              </a:rPr>
              <a:t>Формируется чувство взаимопомощи и ответственности  за свои знания</a:t>
            </a:r>
          </a:p>
          <a:p>
            <a:pPr marL="342900" indent="-342900" algn="l" fontAlgn="auto">
              <a:lnSpc>
                <a:spcPct val="120000"/>
              </a:lnSpc>
              <a:spcAft>
                <a:spcPts val="0"/>
              </a:spcAft>
              <a:buFont typeface="Wingdings 2"/>
              <a:buAutoNum type="arabicPeriod"/>
              <a:defRPr/>
            </a:pPr>
            <a:r>
              <a:rPr lang="ru-RU" dirty="0" smtClean="0">
                <a:solidFill>
                  <a:srgbClr val="7030A0"/>
                </a:solidFill>
              </a:rPr>
              <a:t>Ситуация успеха побуждает ребенка к дальнейшей деятельности</a:t>
            </a:r>
          </a:p>
          <a:p>
            <a:pPr marL="342900" indent="-342900" algn="l" fontAlgn="auto">
              <a:lnSpc>
                <a:spcPct val="120000"/>
              </a:lnSpc>
              <a:spcAft>
                <a:spcPts val="0"/>
              </a:spcAft>
              <a:buFont typeface="Wingdings 2"/>
              <a:buAutoNum type="arabicPeriod"/>
              <a:defRPr/>
            </a:pPr>
            <a:r>
              <a:rPr lang="ru-RU" dirty="0" smtClean="0">
                <a:solidFill>
                  <a:srgbClr val="7030A0"/>
                </a:solidFill>
              </a:rPr>
              <a:t>Игра будит творческую фантазию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56322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При помощи ролевых  игр и драмы: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500063" y="2643188"/>
            <a:ext cx="6786562" cy="3571875"/>
          </a:xfrm>
        </p:spPr>
        <p:txBody>
          <a:bodyPr>
            <a:normAutofit/>
          </a:bodyPr>
          <a:lstStyle/>
          <a:p>
            <a:pPr marL="342900" indent="-342900" algn="l" fontAlgn="auto">
              <a:spcAft>
                <a:spcPts val="0"/>
              </a:spcAft>
              <a:buFont typeface="Wingdings 2"/>
              <a:buAutoNum type="arabicPeriod"/>
              <a:defRPr/>
            </a:pPr>
            <a:r>
              <a:rPr lang="ru-RU" sz="1400" dirty="0" smtClean="0">
                <a:solidFill>
                  <a:srgbClr val="7030A0"/>
                </a:solidFill>
              </a:rPr>
              <a:t>Обогащается и активизируется лексический запас </a:t>
            </a:r>
          </a:p>
          <a:p>
            <a:pPr marL="342900" indent="-342900" algn="l" fontAlgn="auto">
              <a:spcAft>
                <a:spcPts val="0"/>
              </a:spcAft>
              <a:buFont typeface="Wingdings 2"/>
              <a:buAutoNum type="arabicPeriod"/>
              <a:defRPr/>
            </a:pPr>
            <a:r>
              <a:rPr lang="ru-RU" sz="1400" dirty="0" smtClean="0">
                <a:solidFill>
                  <a:srgbClr val="7030A0"/>
                </a:solidFill>
              </a:rPr>
              <a:t>Ликвидируются пробелы грамматических структур </a:t>
            </a:r>
          </a:p>
          <a:p>
            <a:pPr marL="342900" indent="-342900" algn="l" fontAlgn="auto">
              <a:spcAft>
                <a:spcPts val="0"/>
              </a:spcAft>
              <a:buFont typeface="Wingdings 2"/>
              <a:buAutoNum type="arabicPeriod"/>
              <a:defRPr/>
            </a:pPr>
            <a:r>
              <a:rPr lang="ru-RU" sz="1400" dirty="0" smtClean="0">
                <a:solidFill>
                  <a:srgbClr val="7030A0"/>
                </a:solidFill>
              </a:rPr>
              <a:t>Осваивается новый грамматический материал коммуникативным путем</a:t>
            </a:r>
          </a:p>
          <a:p>
            <a:pPr marL="342900" indent="-342900" algn="l" fontAlgn="auto">
              <a:spcAft>
                <a:spcPts val="0"/>
              </a:spcAft>
              <a:buFont typeface="Wingdings 2"/>
              <a:buAutoNum type="arabicPeriod"/>
              <a:defRPr/>
            </a:pPr>
            <a:r>
              <a:rPr lang="ru-RU" sz="1400" dirty="0" smtClean="0">
                <a:solidFill>
                  <a:srgbClr val="7030A0"/>
                </a:solidFill>
              </a:rPr>
              <a:t>Корректируется произношение и интонация, формируется фонематический слух</a:t>
            </a:r>
          </a:p>
          <a:p>
            <a:pPr marL="342900" indent="-342900" algn="l" fontAlgn="auto">
              <a:spcAft>
                <a:spcPts val="0"/>
              </a:spcAft>
              <a:buFont typeface="Wingdings 2"/>
              <a:buAutoNum type="arabicPeriod"/>
              <a:defRPr/>
            </a:pPr>
            <a:r>
              <a:rPr lang="ru-RU" sz="1400" dirty="0" smtClean="0">
                <a:solidFill>
                  <a:srgbClr val="7030A0"/>
                </a:solidFill>
              </a:rPr>
              <a:t>Улучшаются </a:t>
            </a:r>
            <a:r>
              <a:rPr lang="ru-RU" sz="1400" dirty="0" err="1" smtClean="0">
                <a:solidFill>
                  <a:srgbClr val="7030A0"/>
                </a:solidFill>
              </a:rPr>
              <a:t>аудитивные</a:t>
            </a:r>
            <a:r>
              <a:rPr lang="ru-RU" sz="1400" dirty="0" smtClean="0">
                <a:solidFill>
                  <a:srgbClr val="7030A0"/>
                </a:solidFill>
              </a:rPr>
              <a:t> навыки путем погружения в языковую среду</a:t>
            </a:r>
          </a:p>
          <a:p>
            <a:pPr marL="342900" indent="-342900" algn="l" fontAlgn="auto">
              <a:spcAft>
                <a:spcPts val="0"/>
              </a:spcAft>
              <a:buFont typeface="Wingdings 2"/>
              <a:buAutoNum type="arabicPeriod"/>
              <a:defRPr/>
            </a:pPr>
            <a:r>
              <a:rPr lang="ru-RU" sz="1400" dirty="0" smtClean="0">
                <a:solidFill>
                  <a:srgbClr val="7030A0"/>
                </a:solidFill>
              </a:rPr>
              <a:t>Развиваются все виды речевой деятельности</a:t>
            </a:r>
          </a:p>
          <a:p>
            <a:pPr marL="342900" indent="-342900" algn="l" fontAlgn="auto">
              <a:spcAft>
                <a:spcPts val="0"/>
              </a:spcAft>
              <a:buFont typeface="Wingdings 2"/>
              <a:buAutoNum type="arabicPeriod"/>
              <a:defRPr/>
            </a:pPr>
            <a:r>
              <a:rPr lang="ru-RU" sz="1400" dirty="0" smtClean="0">
                <a:solidFill>
                  <a:srgbClr val="7030A0"/>
                </a:solidFill>
              </a:rPr>
              <a:t>Повышается языковая компетенция</a:t>
            </a:r>
            <a:endParaRPr lang="ru-RU" sz="1400" dirty="0">
              <a:solidFill>
                <a:srgbClr val="7030A0"/>
              </a:solidFill>
            </a:endParaRPr>
          </a:p>
        </p:txBody>
      </p:sp>
      <p:sp>
        <p:nvSpPr>
          <p:cNvPr id="57346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Через ролевую игру :</a:t>
            </a:r>
            <a:br>
              <a:rPr lang="ru-RU" smtClean="0"/>
            </a:br>
            <a:endParaRPr lang="ru-RU" smtClean="0"/>
          </a:p>
        </p:txBody>
      </p:sp>
      <p:pic>
        <p:nvPicPr>
          <p:cNvPr id="57347" name="Picture 2" descr="C:\Documents and Settings\Admin\Мои документы\dram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439652">
            <a:off x="6869113" y="3624263"/>
            <a:ext cx="2114550" cy="264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214290"/>
            <a:ext cx="8429652" cy="1362075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smtClean="0"/>
              <a:t>Нам нравится говорить </a:t>
            </a: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>по-английски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dirty="0" smtClean="0"/>
              <a:t>«</a:t>
            </a:r>
            <a:r>
              <a:rPr lang="en-US" sz="3600" dirty="0" smtClean="0"/>
              <a:t>The snow white and seven dwarfs</a:t>
            </a:r>
            <a:r>
              <a:rPr lang="ru-RU" sz="3600" dirty="0" smtClean="0"/>
              <a:t>»</a:t>
            </a:r>
            <a:endParaRPr lang="ru-RU" sz="3600" dirty="0"/>
          </a:p>
        </p:txBody>
      </p:sp>
      <p:pic>
        <p:nvPicPr>
          <p:cNvPr id="58370" name="Picture 2" descr="E:\S500323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877960">
            <a:off x="4111625" y="1419225"/>
            <a:ext cx="3354388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1" name="Picture 3" descr="E:\S500322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677654">
            <a:off x="638175" y="1465263"/>
            <a:ext cx="348615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2" name="Picture 4" descr="E:\S500323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0980774" flipH="1">
            <a:off x="452438" y="3563938"/>
            <a:ext cx="3502025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3" name="Picture 5" descr="E:\S500323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747733">
            <a:off x="4181475" y="3484563"/>
            <a:ext cx="3130550" cy="202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3.xml><?xml version="1.0" encoding="utf-8"?>
<a:themeOverride xmlns:a="http://schemas.openxmlformats.org/drawingml/2006/main">
  <a:clrScheme name="Изящная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173</TotalTime>
  <Words>312</Words>
  <Application>Microsoft Office PowerPoint</Application>
  <PresentationFormat>Экран (4:3)</PresentationFormat>
  <Paragraphs>47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Официальная</vt:lpstr>
      <vt:lpstr>Поток</vt:lpstr>
      <vt:lpstr>Апекс</vt:lpstr>
      <vt:lpstr>Изящная</vt:lpstr>
      <vt:lpstr>Формирование и совершенствование языковой компетенции на уроках английского языка и во внеурочной деятельности через ролевые игры</vt:lpstr>
      <vt:lpstr>Слайд 2</vt:lpstr>
      <vt:lpstr>Главные образовательные компетенции:</vt:lpstr>
      <vt:lpstr>Слайд 4</vt:lpstr>
      <vt:lpstr>Использование ролевых игр и драмы ставит перед собой следующие цели:</vt:lpstr>
      <vt:lpstr>Принципы работы при обучении иностранному языку посредством драмы:</vt:lpstr>
      <vt:lpstr>При помощи ролевых  игр и драмы:</vt:lpstr>
      <vt:lpstr>Через ролевую игру : </vt:lpstr>
      <vt:lpstr>Нам нравится говорить  по-английски         «The snow white and seven dwarfs»</vt:lpstr>
      <vt:lpstr>«Cinderella» and «The house in the wood»</vt:lpstr>
      <vt:lpstr>наши достижения</vt:lpstr>
      <vt:lpstr>Слайд 12</vt:lpstr>
      <vt:lpstr>Спасибо за внимание!!!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19</cp:revision>
  <dcterms:created xsi:type="dcterms:W3CDTF">2011-08-15T11:16:05Z</dcterms:created>
  <dcterms:modified xsi:type="dcterms:W3CDTF">2011-08-16T17:05:40Z</dcterms:modified>
</cp:coreProperties>
</file>